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63" r:id="rId3"/>
    <p:sldId id="264" r:id="rId4"/>
    <p:sldId id="260" r:id="rId5"/>
    <p:sldId id="261" r:id="rId6"/>
    <p:sldId id="259" r:id="rId7"/>
    <p:sldId id="267" r:id="rId8"/>
    <p:sldId id="265" r:id="rId9"/>
    <p:sldId id="269" r:id="rId10"/>
    <p:sldId id="270" r:id="rId11"/>
    <p:sldId id="268" r:id="rId12"/>
    <p:sldId id="271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79"/>
  </p:normalViewPr>
  <p:slideViewPr>
    <p:cSldViewPr snapToGrid="0" snapToObjects="1">
      <p:cViewPr varScale="1">
        <p:scale>
          <a:sx n="138" d="100"/>
          <a:sy n="138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tiff>
</file>

<file path=ppt/media/image12.pn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47F0FE-CAA3-7F40-A3AD-56B5967B3482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8647B-6461-3140-8F4E-DF4020C8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360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8647B-6461-3140-8F4E-DF4020C8C8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94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8647B-6461-3140-8F4E-DF4020C8C8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193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8647B-6461-3140-8F4E-DF4020C8C8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874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41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760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326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729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510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36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7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79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76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946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179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1C8C3-0239-0D43-942C-64E25C42017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907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4">
            <a:extLst>
              <a:ext uri="{FF2B5EF4-FFF2-40B4-BE49-F238E27FC236}">
                <a16:creationId xmlns:a16="http://schemas.microsoft.com/office/drawing/2014/main" id="{E796E2B2-EF9A-1A4A-BC95-6451C915D500}"/>
              </a:ext>
            </a:extLst>
          </p:cNvPr>
          <p:cNvSpPr>
            <a:spLocks noChangeAspect="1"/>
          </p:cNvSpPr>
          <p:nvPr/>
        </p:nvSpPr>
        <p:spPr>
          <a:xfrm>
            <a:off x="0" y="-1704686"/>
            <a:ext cx="9144000" cy="9144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0" y="13544"/>
            <a:ext cx="76078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  <a:latin typeface="IBM Plex Sans" panose="020B0503050203000203" pitchFamily="34" charset="77"/>
              </a:rPr>
              <a:t>Introduction to Quantum Computing</a:t>
            </a:r>
          </a:p>
          <a:p>
            <a:endParaRPr lang="en-US" sz="2800" dirty="0">
              <a:latin typeface="IBM Plex Sans" panose="020B0503050203000203" pitchFamily="34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6A4FC2-03E2-6B44-93F3-85ADB593FA6B}"/>
              </a:ext>
            </a:extLst>
          </p:cNvPr>
          <p:cNvSpPr txBox="1"/>
          <p:nvPr/>
        </p:nvSpPr>
        <p:spPr>
          <a:xfrm>
            <a:off x="1536192" y="3759172"/>
            <a:ext cx="7607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solidFill>
                  <a:schemeClr val="bg1"/>
                </a:solidFill>
                <a:latin typeface="IBM Plex Sans" panose="020B0503050203000203" pitchFamily="34" charset="77"/>
              </a:rPr>
              <a:t>James Wootton</a:t>
            </a:r>
          </a:p>
          <a:p>
            <a:pPr algn="r"/>
            <a:r>
              <a:rPr lang="en-GB" dirty="0">
                <a:solidFill>
                  <a:schemeClr val="bg1"/>
                </a:solidFill>
                <a:latin typeface="IBM Plex Sans" panose="020B0503050203000203" pitchFamily="34" charset="77"/>
              </a:rPr>
              <a:t>IBM Research– Zurich</a:t>
            </a:r>
          </a:p>
          <a:p>
            <a:pPr algn="r"/>
            <a:r>
              <a:rPr lang="en-GB" dirty="0">
                <a:solidFill>
                  <a:schemeClr val="bg1"/>
                </a:solidFill>
                <a:latin typeface="IBM Plex Sans" panose="020B0503050203000203" pitchFamily="34" charset="77"/>
              </a:rPr>
              <a:t>@</a:t>
            </a:r>
            <a:r>
              <a:rPr lang="en-GB" dirty="0" err="1">
                <a:solidFill>
                  <a:schemeClr val="bg1"/>
                </a:solidFill>
                <a:latin typeface="IBM Plex Sans" panose="020B0503050203000203" pitchFamily="34" charset="77"/>
              </a:rPr>
              <a:t>decodoku</a:t>
            </a:r>
            <a:endParaRPr lang="en-US" dirty="0">
              <a:latin typeface="IBM Plex Sans" panose="020B0503050203000203" pitchFamily="34" charset="77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A4AC88-584A-0746-AA12-7B6DB3CD6796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99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197905E-04C8-6440-8B5D-BF31D400D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49600"/>
            <a:ext cx="9144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156831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A platform for education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ADB6D7B-1425-1344-A3CE-7D3FE56F2917}"/>
              </a:ext>
            </a:extLst>
          </p:cNvPr>
          <p:cNvSpPr txBox="1"/>
          <p:nvPr/>
        </p:nvSpPr>
        <p:spPr>
          <a:xfrm>
            <a:off x="5697262" y="3587789"/>
            <a:ext cx="3527535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/teach-me-</a:t>
            </a:r>
            <a:r>
              <a:rPr lang="en-US" sz="1400" b="1" dirty="0" err="1">
                <a:latin typeface="+mj-lt"/>
                <a:ea typeface="+mj-ea"/>
                <a:cs typeface="+mj-cs"/>
              </a:rPr>
              <a:t>qiskit</a:t>
            </a:r>
            <a:r>
              <a:rPr lang="en-US" sz="1400" b="1" dirty="0">
                <a:latin typeface="+mj-lt"/>
                <a:ea typeface="+mj-ea"/>
                <a:cs typeface="+mj-cs"/>
              </a:rPr>
              <a:t>-video-award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/teach-me-quantum-award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dirty="0" err="1"/>
              <a:t>ibmqawards.com</a:t>
            </a:r>
            <a:r>
              <a:rPr lang="en-US" sz="1400" dirty="0"/>
              <a:t>/teach-me-</a:t>
            </a:r>
            <a:r>
              <a:rPr lang="en-US" sz="1400" dirty="0" err="1"/>
              <a:t>qiskit</a:t>
            </a:r>
            <a:r>
              <a:rPr lang="en-US" sz="1400" dirty="0"/>
              <a:t>-award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b="1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6082982-BB3D-ED46-84C2-2CDBC98D50A5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515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01ECAE-F598-9945-BF8B-3D9FAF43F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633737" cy="514350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Contribute to an open source project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CA42C4C-947A-A94D-A98A-04890E4AA2DB}"/>
              </a:ext>
            </a:extLst>
          </p:cNvPr>
          <p:cNvSpPr txBox="1"/>
          <p:nvPr/>
        </p:nvSpPr>
        <p:spPr>
          <a:xfrm>
            <a:off x="5697262" y="2999838"/>
            <a:ext cx="3527535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/developer-challenge-circuit-optimization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112944B-4F81-6C43-86CA-CD10F16D1D3F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072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F3D6C9D0-1762-DF43-8573-AF24F852C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-545269" y="0"/>
            <a:ext cx="1118843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4" y="208775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Just have some fun!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89D1CBA-959C-294C-A038-DB6CE24EE6AD}"/>
              </a:ext>
            </a:extLst>
          </p:cNvPr>
          <p:cNvSpPr txBox="1"/>
          <p:nvPr/>
        </p:nvSpPr>
        <p:spPr>
          <a:xfrm>
            <a:off x="5697262" y="2999838"/>
            <a:ext cx="3527535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/quantum-game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CF6BA1D-7033-1249-83C6-2FD10C232C68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78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526CBFA-AED5-AE46-BEE3-21611119D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64520"/>
            <a:ext cx="9144000" cy="853440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423948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Quantum is not magic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100" dirty="0">
              <a:latin typeface="+mj-lt"/>
              <a:ea typeface="+mj-ea"/>
              <a:cs typeface="+mj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E49FB04F-A9CB-DB43-8B9B-DCAEF1E7355C}"/>
              </a:ext>
            </a:extLst>
          </p:cNvPr>
          <p:cNvSpPr/>
          <p:nvPr/>
        </p:nvSpPr>
        <p:spPr>
          <a:xfrm>
            <a:off x="2842380" y="4866501"/>
            <a:ext cx="137031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b="1" dirty="0" err="1">
                <a:solidFill>
                  <a:schemeClr val="bg1"/>
                </a:solidFill>
              </a:rPr>
              <a:t>flickr.com</a:t>
            </a:r>
            <a:r>
              <a:rPr lang="en-US" sz="1200" b="1" dirty="0">
                <a:solidFill>
                  <a:schemeClr val="bg1"/>
                </a:solidFill>
              </a:rPr>
              <a:t>/</a:t>
            </a:r>
            <a:r>
              <a:rPr lang="en-US" sz="1200" b="1" dirty="0" err="1">
                <a:solidFill>
                  <a:schemeClr val="bg1"/>
                </a:solidFill>
              </a:rPr>
              <a:t>brickset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5DB584A-BF80-884D-A9FA-E7EC00E83298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C13DA51-3230-234B-BABD-A1001F3CF41C}"/>
              </a:ext>
            </a:extLst>
          </p:cNvPr>
          <p:cNvSpPr/>
          <p:nvPr/>
        </p:nvSpPr>
        <p:spPr>
          <a:xfrm>
            <a:off x="919879" y="1014696"/>
            <a:ext cx="5038685" cy="50247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Some problems are just too hard for current computers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9322A930-9342-CD46-8BD6-BEB10CD130D0}"/>
              </a:ext>
            </a:extLst>
          </p:cNvPr>
          <p:cNvGrpSpPr/>
          <p:nvPr/>
        </p:nvGrpSpPr>
        <p:grpSpPr>
          <a:xfrm>
            <a:off x="679395" y="59378"/>
            <a:ext cx="5519652" cy="5024743"/>
            <a:chOff x="2303365" y="1997104"/>
            <a:chExt cx="2857500" cy="2857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500F304-3B18-7140-B4E9-844550BC4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03365" y="1997104"/>
              <a:ext cx="2857500" cy="28575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E3D77E6-5239-CB4D-BF5E-AFD183D29C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31029" y="2784000"/>
              <a:ext cx="1775097" cy="1637412"/>
            </a:xfrm>
            <a:prstGeom prst="rect">
              <a:avLst/>
            </a:prstGeom>
          </p:spPr>
        </p:pic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166199F-CFAE-C84E-B35C-3ABB684896CE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669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548A50-C0C2-3840-9434-7ABA0BD7E2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75" b="555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Qubits harness the power of quantum for computation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93EE247-7505-1845-AFFD-910DD6052894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893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zurich.ibm.com/images/st/quantum/card_uncertainty.png">
            <a:extLst>
              <a:ext uri="{FF2B5EF4-FFF2-40B4-BE49-F238E27FC236}">
                <a16:creationId xmlns:a16="http://schemas.microsoft.com/office/drawing/2014/main" id="{E55BC887-2EC7-E24B-B171-1409647BA1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43" b="12857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38604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Quantum computing will be revolutionary in every field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9EC82E4-527F-9B45-BFF8-65D8B605A3D8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045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CDA43C8-60E1-4841-9D6D-C8087232E7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0592965" cy="5143500"/>
          </a:xfrm>
          <a:prstGeom prst="rect">
            <a:avLst/>
          </a:prstGeom>
        </p:spPr>
      </p:pic>
      <p:sp>
        <p:nvSpPr>
          <p:cNvPr id="14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Programmer-friendly methods of creating quantum programs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AE46516-00DD-0442-B1B2-78D3ACA1E245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159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Quantum computation is a work in progress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1B7AABEA-1FAD-0242-9F3B-EBE3E063998A}"/>
              </a:ext>
            </a:extLst>
          </p:cNvPr>
          <p:cNvSpPr txBox="1"/>
          <p:nvPr/>
        </p:nvSpPr>
        <p:spPr>
          <a:xfrm>
            <a:off x="402999" y="743391"/>
            <a:ext cx="1339108" cy="253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 EPR Paradox</a:t>
            </a:r>
          </a:p>
        </p:txBody>
      </p:sp>
      <p:sp>
        <p:nvSpPr>
          <p:cNvPr id="75" name="Arc 74">
            <a:extLst>
              <a:ext uri="{FF2B5EF4-FFF2-40B4-BE49-F238E27FC236}">
                <a16:creationId xmlns:a16="http://schemas.microsoft.com/office/drawing/2014/main" id="{D9CA76BA-CFAC-8743-ABB2-B8C8E8700167}"/>
              </a:ext>
            </a:extLst>
          </p:cNvPr>
          <p:cNvSpPr/>
          <p:nvPr/>
        </p:nvSpPr>
        <p:spPr>
          <a:xfrm rot="5400000">
            <a:off x="5047179" y="754119"/>
            <a:ext cx="1411728" cy="1216119"/>
          </a:xfrm>
          <a:prstGeom prst="arc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76" name="Arc 75">
            <a:extLst>
              <a:ext uri="{FF2B5EF4-FFF2-40B4-BE49-F238E27FC236}">
                <a16:creationId xmlns:a16="http://schemas.microsoft.com/office/drawing/2014/main" id="{38EA6405-07D2-EF4D-A63E-D2AAA6695EEA}"/>
              </a:ext>
            </a:extLst>
          </p:cNvPr>
          <p:cNvSpPr/>
          <p:nvPr/>
        </p:nvSpPr>
        <p:spPr>
          <a:xfrm rot="10800000">
            <a:off x="459559" y="2049740"/>
            <a:ext cx="1183920" cy="1429099"/>
          </a:xfrm>
          <a:prstGeom prst="arc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9ECB671-B2A0-4E4D-8C84-125E7643AF7D}"/>
              </a:ext>
            </a:extLst>
          </p:cNvPr>
          <p:cNvCxnSpPr>
            <a:endCxn id="79" idx="0"/>
          </p:cNvCxnSpPr>
          <p:nvPr/>
        </p:nvCxnSpPr>
        <p:spPr>
          <a:xfrm flipV="1">
            <a:off x="1059199" y="647163"/>
            <a:ext cx="4709943" cy="1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Arc 77">
            <a:extLst>
              <a:ext uri="{FF2B5EF4-FFF2-40B4-BE49-F238E27FC236}">
                <a16:creationId xmlns:a16="http://schemas.microsoft.com/office/drawing/2014/main" id="{8B390DCE-0581-5D4E-A513-9D6E18278FED}"/>
              </a:ext>
            </a:extLst>
          </p:cNvPr>
          <p:cNvSpPr/>
          <p:nvPr/>
        </p:nvSpPr>
        <p:spPr>
          <a:xfrm>
            <a:off x="5177182" y="647163"/>
            <a:ext cx="1183920" cy="1429099"/>
          </a:xfrm>
          <a:prstGeom prst="arc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9B18572-3B6F-624D-A347-BDA64FC4F04B}"/>
              </a:ext>
            </a:extLst>
          </p:cNvPr>
          <p:cNvCxnSpPr/>
          <p:nvPr/>
        </p:nvCxnSpPr>
        <p:spPr>
          <a:xfrm>
            <a:off x="1059199" y="2068042"/>
            <a:ext cx="4709943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Arc 79">
            <a:extLst>
              <a:ext uri="{FF2B5EF4-FFF2-40B4-BE49-F238E27FC236}">
                <a16:creationId xmlns:a16="http://schemas.microsoft.com/office/drawing/2014/main" id="{37D06F73-00C0-A843-8793-AE19C72162BF}"/>
              </a:ext>
            </a:extLst>
          </p:cNvPr>
          <p:cNvSpPr/>
          <p:nvPr/>
        </p:nvSpPr>
        <p:spPr>
          <a:xfrm rot="16200000">
            <a:off x="353801" y="2173800"/>
            <a:ext cx="1410797" cy="1199280"/>
          </a:xfrm>
          <a:prstGeom prst="arc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B2F3243E-3E1B-BE4A-B53C-937E2CD51CCC}"/>
              </a:ext>
            </a:extLst>
          </p:cNvPr>
          <p:cNvCxnSpPr>
            <a:cxnSpLocks/>
          </p:cNvCxnSpPr>
          <p:nvPr/>
        </p:nvCxnSpPr>
        <p:spPr>
          <a:xfrm>
            <a:off x="1007724" y="3478839"/>
            <a:ext cx="4843520" cy="8882"/>
          </a:xfrm>
          <a:prstGeom prst="line">
            <a:avLst/>
          </a:prstGeom>
          <a:ln w="25400">
            <a:solidFill>
              <a:schemeClr val="accent5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Oval 81">
            <a:extLst>
              <a:ext uri="{FF2B5EF4-FFF2-40B4-BE49-F238E27FC236}">
                <a16:creationId xmlns:a16="http://schemas.microsoft.com/office/drawing/2014/main" id="{60A174DB-48AA-2849-A4E2-DCD00EC5C273}"/>
              </a:ext>
            </a:extLst>
          </p:cNvPr>
          <p:cNvSpPr/>
          <p:nvPr/>
        </p:nvSpPr>
        <p:spPr>
          <a:xfrm>
            <a:off x="1015992" y="591132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40138DA-B594-2D45-9FF7-1E9D8DB20E03}"/>
              </a:ext>
            </a:extLst>
          </p:cNvPr>
          <p:cNvSpPr/>
          <p:nvPr/>
        </p:nvSpPr>
        <p:spPr>
          <a:xfrm>
            <a:off x="847131" y="310175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1935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B992D32-2CB2-0548-8089-58D0E52FA2E1}"/>
              </a:ext>
            </a:extLst>
          </p:cNvPr>
          <p:cNvSpPr txBox="1"/>
          <p:nvPr/>
        </p:nvSpPr>
        <p:spPr>
          <a:xfrm>
            <a:off x="1619459" y="755010"/>
            <a:ext cx="1339108" cy="253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Bell’s Inequality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B34CE617-6A6D-2A43-B81A-0DA9CA14CAA4}"/>
              </a:ext>
            </a:extLst>
          </p:cNvPr>
          <p:cNvSpPr/>
          <p:nvPr/>
        </p:nvSpPr>
        <p:spPr>
          <a:xfrm>
            <a:off x="2232452" y="602751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6C98AE3-DF22-6142-8B52-6B1583D11C2F}"/>
              </a:ext>
            </a:extLst>
          </p:cNvPr>
          <p:cNvSpPr/>
          <p:nvPr/>
        </p:nvSpPr>
        <p:spPr>
          <a:xfrm>
            <a:off x="2063591" y="321794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1964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85F2C0E-F72C-D64E-A393-8F6003DC0378}"/>
              </a:ext>
            </a:extLst>
          </p:cNvPr>
          <p:cNvSpPr txBox="1"/>
          <p:nvPr/>
        </p:nvSpPr>
        <p:spPr>
          <a:xfrm>
            <a:off x="2845445" y="755010"/>
            <a:ext cx="1339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Birth of quantum information theory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DEE6C3F7-1F8E-2244-854C-D3346385DFF9}"/>
              </a:ext>
            </a:extLst>
          </p:cNvPr>
          <p:cNvSpPr/>
          <p:nvPr/>
        </p:nvSpPr>
        <p:spPr>
          <a:xfrm>
            <a:off x="3458438" y="602751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AE6C50A-7D20-9048-81C9-18ADEEF5570B}"/>
              </a:ext>
            </a:extLst>
          </p:cNvPr>
          <p:cNvSpPr/>
          <p:nvPr/>
        </p:nvSpPr>
        <p:spPr>
          <a:xfrm>
            <a:off x="3289577" y="321794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1970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78DC6F1-701C-9847-B103-3A2CFD4C47BD}"/>
              </a:ext>
            </a:extLst>
          </p:cNvPr>
          <p:cNvSpPr txBox="1"/>
          <p:nvPr/>
        </p:nvSpPr>
        <p:spPr>
          <a:xfrm>
            <a:off x="4096165" y="753904"/>
            <a:ext cx="15817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First conference on physics of computation </a:t>
            </a:r>
            <a:b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</a:b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co-hosted by MIT and IBM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269C8ABC-2AF6-494A-8E48-C6FC2E9F26A4}"/>
              </a:ext>
            </a:extLst>
          </p:cNvPr>
          <p:cNvSpPr/>
          <p:nvPr/>
        </p:nvSpPr>
        <p:spPr>
          <a:xfrm>
            <a:off x="4865680" y="601385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55E34596-0C31-1B49-B849-57ACB68A9486}"/>
              </a:ext>
            </a:extLst>
          </p:cNvPr>
          <p:cNvSpPr/>
          <p:nvPr/>
        </p:nvSpPr>
        <p:spPr>
          <a:xfrm>
            <a:off x="4696819" y="320428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1981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FBCB6067-BD3B-A641-9E7E-4706F6DA0D39}"/>
              </a:ext>
            </a:extLst>
          </p:cNvPr>
          <p:cNvSpPr txBox="1"/>
          <p:nvPr/>
        </p:nvSpPr>
        <p:spPr>
          <a:xfrm>
            <a:off x="6114568" y="402087"/>
            <a:ext cx="11462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Discovery of topological quantum order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E6EAB1F9-2A69-C84A-8A36-76050E3552EC}"/>
              </a:ext>
            </a:extLst>
          </p:cNvPr>
          <p:cNvSpPr/>
          <p:nvPr/>
        </p:nvSpPr>
        <p:spPr>
          <a:xfrm>
            <a:off x="6121999" y="772490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CAF1015-2CBC-EB41-B8C5-4F720D69E28D}"/>
              </a:ext>
            </a:extLst>
          </p:cNvPr>
          <p:cNvSpPr/>
          <p:nvPr/>
        </p:nvSpPr>
        <p:spPr>
          <a:xfrm>
            <a:off x="5741031" y="820390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1982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9C8424E-84C0-4244-8A90-1D969FAB9C84}"/>
              </a:ext>
            </a:extLst>
          </p:cNvPr>
          <p:cNvSpPr txBox="1"/>
          <p:nvPr/>
        </p:nvSpPr>
        <p:spPr>
          <a:xfrm>
            <a:off x="6096681" y="1539433"/>
            <a:ext cx="11215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Quantum cryptography (IBM)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05C4D879-E10F-FE42-B851-90813441A741}"/>
              </a:ext>
            </a:extLst>
          </p:cNvPr>
          <p:cNvSpPr/>
          <p:nvPr/>
        </p:nvSpPr>
        <p:spPr>
          <a:xfrm>
            <a:off x="6285360" y="1437396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F52B99A-0082-1545-AE12-EB85FC2CD7A7}"/>
              </a:ext>
            </a:extLst>
          </p:cNvPr>
          <p:cNvSpPr/>
          <p:nvPr/>
        </p:nvSpPr>
        <p:spPr>
          <a:xfrm>
            <a:off x="5795124" y="1341769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1984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CB5E48F5-47B3-7943-A37B-1AB64F5DCD19}"/>
              </a:ext>
            </a:extLst>
          </p:cNvPr>
          <p:cNvSpPr txBox="1"/>
          <p:nvPr/>
        </p:nvSpPr>
        <p:spPr>
          <a:xfrm>
            <a:off x="5290713" y="2130615"/>
            <a:ext cx="11215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Quantum teleportation (IBM)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827B07FE-0CC3-E44D-83B5-E70108D5A486}"/>
              </a:ext>
            </a:extLst>
          </p:cNvPr>
          <p:cNvSpPr/>
          <p:nvPr/>
        </p:nvSpPr>
        <p:spPr>
          <a:xfrm>
            <a:off x="5794683" y="198473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E1FE47B-3B3E-7645-874A-5E05672D121F}"/>
              </a:ext>
            </a:extLst>
          </p:cNvPr>
          <p:cNvSpPr/>
          <p:nvPr/>
        </p:nvSpPr>
        <p:spPr>
          <a:xfrm>
            <a:off x="5585450" y="1694241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1993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BC532F3-771B-F64A-9F97-CBD5E3EFDFC6}"/>
              </a:ext>
            </a:extLst>
          </p:cNvPr>
          <p:cNvSpPr txBox="1"/>
          <p:nvPr/>
        </p:nvSpPr>
        <p:spPr>
          <a:xfrm>
            <a:off x="4448623" y="2148213"/>
            <a:ext cx="1121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Shor’s Factoring Algorithm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0EB4740F-E1C4-2B4B-89D3-F26373EA7A83}"/>
              </a:ext>
            </a:extLst>
          </p:cNvPr>
          <p:cNvSpPr/>
          <p:nvPr/>
        </p:nvSpPr>
        <p:spPr>
          <a:xfrm>
            <a:off x="4950337" y="1983701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C948565-97A3-E649-9428-DB22E72058D4}"/>
              </a:ext>
            </a:extLst>
          </p:cNvPr>
          <p:cNvSpPr/>
          <p:nvPr/>
        </p:nvSpPr>
        <p:spPr>
          <a:xfrm>
            <a:off x="4760095" y="1708399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1994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3A47A74-EC07-D147-9183-3AA8FFE22321}"/>
              </a:ext>
            </a:extLst>
          </p:cNvPr>
          <p:cNvSpPr txBox="1"/>
          <p:nvPr/>
        </p:nvSpPr>
        <p:spPr>
          <a:xfrm>
            <a:off x="3570483" y="2140674"/>
            <a:ext cx="9614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Quantum error correction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4A4A9CFC-71CD-EB4D-BA38-7F08FFBEC728}"/>
              </a:ext>
            </a:extLst>
          </p:cNvPr>
          <p:cNvSpPr/>
          <p:nvPr/>
        </p:nvSpPr>
        <p:spPr>
          <a:xfrm>
            <a:off x="4034328" y="2011792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DA6F301E-3A1A-4C45-A74E-984C6287B0AD}"/>
              </a:ext>
            </a:extLst>
          </p:cNvPr>
          <p:cNvSpPr/>
          <p:nvPr/>
        </p:nvSpPr>
        <p:spPr>
          <a:xfrm>
            <a:off x="3844087" y="1736492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1995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1790E1A-423D-1343-87CF-03E8AF253F73}"/>
              </a:ext>
            </a:extLst>
          </p:cNvPr>
          <p:cNvSpPr txBox="1"/>
          <p:nvPr/>
        </p:nvSpPr>
        <p:spPr>
          <a:xfrm>
            <a:off x="2212957" y="2152592"/>
            <a:ext cx="13798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DiVincenzo Criteria for building a quantum computer (IBM)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6BD48DB-28FB-A54F-AA35-A1D299D7AA24}"/>
              </a:ext>
            </a:extLst>
          </p:cNvPr>
          <p:cNvSpPr/>
          <p:nvPr/>
        </p:nvSpPr>
        <p:spPr>
          <a:xfrm>
            <a:off x="2831363" y="201283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E0076F4-07F8-AF49-8E62-A99D86C5564F}"/>
              </a:ext>
            </a:extLst>
          </p:cNvPr>
          <p:cNvSpPr/>
          <p:nvPr/>
        </p:nvSpPr>
        <p:spPr>
          <a:xfrm>
            <a:off x="2641123" y="1737537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1996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30A7E01-E85F-0E40-B385-CA4E11A1C037}"/>
              </a:ext>
            </a:extLst>
          </p:cNvPr>
          <p:cNvSpPr txBox="1"/>
          <p:nvPr/>
        </p:nvSpPr>
        <p:spPr>
          <a:xfrm>
            <a:off x="1323783" y="2152591"/>
            <a:ext cx="945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Topological codes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13AF2091-C283-D044-9DB9-E4B7160C261C}"/>
              </a:ext>
            </a:extLst>
          </p:cNvPr>
          <p:cNvSpPr/>
          <p:nvPr/>
        </p:nvSpPr>
        <p:spPr>
          <a:xfrm>
            <a:off x="1815244" y="2012838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41892E47-CF3B-7A44-AE54-3D9D910204F4}"/>
              </a:ext>
            </a:extLst>
          </p:cNvPr>
          <p:cNvSpPr/>
          <p:nvPr/>
        </p:nvSpPr>
        <p:spPr>
          <a:xfrm>
            <a:off x="1625002" y="1737535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1997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D979F836-FD7C-7B48-B8B2-B09606008636}"/>
              </a:ext>
            </a:extLst>
          </p:cNvPr>
          <p:cNvSpPr txBox="1"/>
          <p:nvPr/>
        </p:nvSpPr>
        <p:spPr>
          <a:xfrm>
            <a:off x="210287" y="1517747"/>
            <a:ext cx="10170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Experimentally factoring 15 (IBM)</a:t>
            </a: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94CBC2E7-83F9-274B-87FD-1B876D7627BA}"/>
              </a:ext>
            </a:extLst>
          </p:cNvPr>
          <p:cNvSpPr/>
          <p:nvPr/>
        </p:nvSpPr>
        <p:spPr>
          <a:xfrm>
            <a:off x="891851" y="203215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54023682-F5CF-7045-AE5C-2744BB7A27ED}"/>
              </a:ext>
            </a:extLst>
          </p:cNvPr>
          <p:cNvSpPr/>
          <p:nvPr/>
        </p:nvSpPr>
        <p:spPr>
          <a:xfrm>
            <a:off x="750178" y="2170837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2001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21283EFD-6F3C-C34B-A983-C43D1064089A}"/>
              </a:ext>
            </a:extLst>
          </p:cNvPr>
          <p:cNvSpPr txBox="1"/>
          <p:nvPr/>
        </p:nvSpPr>
        <p:spPr>
          <a:xfrm>
            <a:off x="418068" y="2614681"/>
            <a:ext cx="1121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Circuit QED is demonstrated</a:t>
            </a: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0D8115A2-7E29-1F45-B4BD-76EDA7891950}"/>
              </a:ext>
            </a:extLst>
          </p:cNvPr>
          <p:cNvSpPr/>
          <p:nvPr/>
        </p:nvSpPr>
        <p:spPr>
          <a:xfrm>
            <a:off x="413870" y="2779736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8A7E2780-D79C-DD41-99DA-3AB23A1E1824}"/>
              </a:ext>
            </a:extLst>
          </p:cNvPr>
          <p:cNvSpPr/>
          <p:nvPr/>
        </p:nvSpPr>
        <p:spPr>
          <a:xfrm>
            <a:off x="-132557" y="2713197"/>
            <a:ext cx="719900" cy="2814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2004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35F9F188-75C7-D749-9778-3AC93DD2958C}"/>
              </a:ext>
            </a:extLst>
          </p:cNvPr>
          <p:cNvSpPr txBox="1"/>
          <p:nvPr/>
        </p:nvSpPr>
        <p:spPr>
          <a:xfrm>
            <a:off x="261667" y="3546714"/>
            <a:ext cx="1599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 transmon superconducting qubit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E28F90FB-392F-AA4B-811F-48DC359404DD}"/>
              </a:ext>
            </a:extLst>
          </p:cNvPr>
          <p:cNvSpPr/>
          <p:nvPr/>
        </p:nvSpPr>
        <p:spPr>
          <a:xfrm>
            <a:off x="988123" y="3434505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9C5B5589-1C3E-5744-AA86-C10465DCBEDA}"/>
              </a:ext>
            </a:extLst>
          </p:cNvPr>
          <p:cNvSpPr/>
          <p:nvPr/>
        </p:nvSpPr>
        <p:spPr>
          <a:xfrm>
            <a:off x="822862" y="3159205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2007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E0EA89E2-3453-3042-A7A9-0D648E5B860D}"/>
              </a:ext>
            </a:extLst>
          </p:cNvPr>
          <p:cNvSpPr txBox="1"/>
          <p:nvPr/>
        </p:nvSpPr>
        <p:spPr>
          <a:xfrm>
            <a:off x="1799223" y="3517002"/>
            <a:ext cx="12218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Coherence time improvement (IBM)</a:t>
            </a: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545BBE69-87CE-FB4D-BB0F-33105CAA3DA1}"/>
              </a:ext>
            </a:extLst>
          </p:cNvPr>
          <p:cNvSpPr/>
          <p:nvPr/>
        </p:nvSpPr>
        <p:spPr>
          <a:xfrm>
            <a:off x="2362285" y="342186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A9061B0E-EC00-4C45-BCFA-E9AA1FA5BE80}"/>
              </a:ext>
            </a:extLst>
          </p:cNvPr>
          <p:cNvSpPr/>
          <p:nvPr/>
        </p:nvSpPr>
        <p:spPr>
          <a:xfrm>
            <a:off x="2172043" y="3146566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2012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9EB8639-F3E6-D948-9238-F40B6D03E0E3}"/>
              </a:ext>
            </a:extLst>
          </p:cNvPr>
          <p:cNvSpPr txBox="1"/>
          <p:nvPr/>
        </p:nvSpPr>
        <p:spPr>
          <a:xfrm>
            <a:off x="2984455" y="3517003"/>
            <a:ext cx="12218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Demonstrate </a:t>
            </a:r>
            <a:r>
              <a:rPr lang="en-US" sz="10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simple error correction </a:t>
            </a: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code (IBM)</a:t>
            </a: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EFA7A77A-07F0-C547-8DFC-5FAEE9170FE4}"/>
              </a:ext>
            </a:extLst>
          </p:cNvPr>
          <p:cNvSpPr/>
          <p:nvPr/>
        </p:nvSpPr>
        <p:spPr>
          <a:xfrm>
            <a:off x="3547517" y="342186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6EE828A6-F44B-5A4C-966C-8A03783E7F51}"/>
              </a:ext>
            </a:extLst>
          </p:cNvPr>
          <p:cNvSpPr/>
          <p:nvPr/>
        </p:nvSpPr>
        <p:spPr>
          <a:xfrm>
            <a:off x="3357275" y="3146566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2015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BF157412-1C26-3947-BFB7-C94428C5FC3E}"/>
              </a:ext>
            </a:extLst>
          </p:cNvPr>
          <p:cNvSpPr txBox="1"/>
          <p:nvPr/>
        </p:nvSpPr>
        <p:spPr>
          <a:xfrm>
            <a:off x="4223700" y="3529642"/>
            <a:ext cx="124983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IBM makes quantum computing available on IBM Cloud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7E51103-4DB4-1A44-BDCB-C8BF5E748DAA}"/>
              </a:ext>
            </a:extLst>
          </p:cNvPr>
          <p:cNvSpPr/>
          <p:nvPr/>
        </p:nvSpPr>
        <p:spPr>
          <a:xfrm>
            <a:off x="4773938" y="342186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12B0E3EE-8731-0449-A13C-79E6C0BA11A7}"/>
              </a:ext>
            </a:extLst>
          </p:cNvPr>
          <p:cNvSpPr/>
          <p:nvPr/>
        </p:nvSpPr>
        <p:spPr>
          <a:xfrm>
            <a:off x="4583698" y="3146566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2016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1348CBEB-FD3A-BD4E-AF43-3A3821A77E35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784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7035D1-9818-A540-BCF9-843C0197C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75343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Plan for your future use cases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107C94B-B153-5D4A-A74B-6F4FCD394F01}"/>
              </a:ext>
            </a:extLst>
          </p:cNvPr>
          <p:cNvSpPr txBox="1"/>
          <p:nvPr/>
        </p:nvSpPr>
        <p:spPr>
          <a:xfrm>
            <a:off x="5697262" y="2999838"/>
            <a:ext cx="3527535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/quantum-game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DD9723B-835D-8F4B-85EA-CFB55559D678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48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81F5AE-8C5E-D74E-B8DC-CB3B344B8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5810"/>
            <a:ext cx="9141602" cy="6091964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156831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A platform for  science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0278E25-B1B0-3E4B-AB9A-CE8F293CE3C9}"/>
              </a:ext>
            </a:extLst>
          </p:cNvPr>
          <p:cNvSpPr txBox="1"/>
          <p:nvPr/>
        </p:nvSpPr>
        <p:spPr>
          <a:xfrm>
            <a:off x="5697262" y="2999838"/>
            <a:ext cx="3527535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</a:t>
            </a:r>
            <a:r>
              <a:rPr lang="en-US" sz="1400" b="1" dirty="0" err="1">
                <a:latin typeface="+mj-lt"/>
                <a:ea typeface="+mj-ea"/>
                <a:cs typeface="+mj-cs"/>
              </a:rPr>
              <a:t>ibm</a:t>
            </a:r>
            <a:r>
              <a:rPr lang="en-US" sz="1400" b="1" dirty="0">
                <a:latin typeface="+mj-lt"/>
                <a:ea typeface="+mj-ea"/>
                <a:cs typeface="+mj-cs"/>
              </a:rPr>
              <a:t>-q-best-paper-award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ACB5647-43C3-4545-AE60-270A8351DA1F}"/>
              </a:ext>
            </a:extLst>
          </p:cNvPr>
          <p:cNvSpPr/>
          <p:nvPr/>
        </p:nvSpPr>
        <p:spPr>
          <a:xfrm>
            <a:off x="222194" y="4470400"/>
            <a:ext cx="2449317" cy="5373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ibm.biz</a:t>
            </a:r>
            <a:r>
              <a:rPr lang="en-US" dirty="0"/>
              <a:t>/</a:t>
            </a:r>
            <a:r>
              <a:rPr lang="en-US" dirty="0" err="1"/>
              <a:t>qiskit-pyconde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220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284</Words>
  <Application>Microsoft Macintosh PowerPoint</Application>
  <PresentationFormat>On-screen Show (16:9)</PresentationFormat>
  <Paragraphs>72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Helvetica Light</vt:lpstr>
      <vt:lpstr>IBM Plex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Wootton</dc:creator>
  <cp:lastModifiedBy>James Wootton</cp:lastModifiedBy>
  <cp:revision>19</cp:revision>
  <dcterms:created xsi:type="dcterms:W3CDTF">2019-05-13T09:11:14Z</dcterms:created>
  <dcterms:modified xsi:type="dcterms:W3CDTF">2019-10-10T12:45:29Z</dcterms:modified>
</cp:coreProperties>
</file>